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24" r:id="rId3"/>
    <p:sldId id="325" r:id="rId4"/>
    <p:sldId id="326" r:id="rId5"/>
    <p:sldId id="327" r:id="rId6"/>
    <p:sldId id="329" r:id="rId7"/>
    <p:sldId id="328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</p:sldIdLst>
  <p:sldSz cx="9144000" cy="6858000" type="screen4x3"/>
  <p:notesSz cx="7099300" cy="1023461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6B2A9F1-330D-4BAC-A3E8-6A83863E232D}" type="datetimeFigureOut">
              <a:rPr lang="pt-BR" smtClean="0"/>
              <a:t>26/04/2018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04E3959-7A99-4C0A-817D-5E280B7024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7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92C6B-80F0-4DA1-9390-F8F9A3D9265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54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80978-A08C-49AE-90C3-74ED8016CDB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38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E4B64-0307-4C1F-B286-51BBBEBBB5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17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0A9C2-4362-4895-BC8A-23EF4169BC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24E18-0C43-417C-81C2-56D6AC3E6DD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6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20EBB-34B7-46DC-8139-4930AB939B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97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7123F-B31C-4442-A407-C8FB722C9D8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94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9BAA3-EB53-4545-BB48-8E213B445F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59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AE3B5-689E-4D8C-A129-C723CF833BD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38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0CBAF-C272-4D2B-B512-790D32147F0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86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8174C-2C19-4E17-82AC-0AC47926D8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76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1B5B219-289D-4C26-BD0A-1C3FF3C467C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772816"/>
            <a:ext cx="8604738" cy="1143000"/>
          </a:xfrm>
        </p:spPr>
        <p:txBody>
          <a:bodyPr/>
          <a:lstStyle/>
          <a:p>
            <a:pPr eaLnBrk="1" hangingPunct="1"/>
            <a:r>
              <a:rPr lang="pt-BR" sz="3600" dirty="0">
                <a:solidFill>
                  <a:srgbClr val="FF781D"/>
                </a:solidFill>
                <a:cs typeface="Arial" charset="0"/>
              </a:rPr>
              <a:t>Disciplina: </a:t>
            </a:r>
            <a:r>
              <a:rPr lang="pt-BR" sz="3600" dirty="0">
                <a:solidFill>
                  <a:srgbClr val="FF781D"/>
                </a:solidFill>
              </a:rPr>
              <a:t>Técnicas de programação para Games</a:t>
            </a:r>
            <a:endParaRPr lang="pt-BR" sz="40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9632" y="3356992"/>
            <a:ext cx="6400800" cy="3095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2000" b="1" dirty="0"/>
              <a:t>PÓS-GRADUAÇÃO EM GAMES</a:t>
            </a:r>
          </a:p>
          <a:p>
            <a:pPr eaLnBrk="1" hangingPunct="1">
              <a:lnSpc>
                <a:spcPct val="90000"/>
              </a:lnSpc>
            </a:pPr>
            <a:endParaRPr lang="en-US" sz="1600" b="1" dirty="0">
              <a:solidFill>
                <a:srgbClr val="333333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pt-BR" sz="2000" b="1" dirty="0">
                <a:solidFill>
                  <a:srgbClr val="333333"/>
                </a:solidFill>
              </a:rPr>
              <a:t>Diretoria de Pós-graduação e Pesquisa</a:t>
            </a:r>
          </a:p>
          <a:p>
            <a:pPr eaLnBrk="1" hangingPunct="1">
              <a:lnSpc>
                <a:spcPct val="80000"/>
              </a:lnSpc>
            </a:pPr>
            <a:r>
              <a:rPr lang="pt-BR" sz="2000" b="1" dirty="0">
                <a:solidFill>
                  <a:srgbClr val="333333"/>
                </a:solidFill>
              </a:rPr>
              <a:t>Centro Universitário Senac</a:t>
            </a:r>
          </a:p>
          <a:p>
            <a:pPr eaLnBrk="1" hangingPunct="1">
              <a:lnSpc>
                <a:spcPct val="90000"/>
              </a:lnSpc>
            </a:pPr>
            <a:endParaRPr lang="pt-BR" sz="1800" b="1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pt-BR" sz="2000" dirty="0"/>
          </a:p>
          <a:p>
            <a:pPr eaLnBrk="1" hangingPunct="1">
              <a:lnSpc>
                <a:spcPct val="90000"/>
              </a:lnSpc>
            </a:pPr>
            <a:r>
              <a:rPr lang="pt-BR" sz="2000" dirty="0"/>
              <a:t>Prof. M. Sc. Adilson Lopes Khouri </a:t>
            </a:r>
            <a:br>
              <a:rPr lang="pt-BR" sz="2000" dirty="0"/>
            </a:br>
            <a:r>
              <a:rPr lang="pt-BR" sz="2000" dirty="0"/>
              <a:t>adilson.Khouri.usp@gmail.com</a:t>
            </a:r>
            <a:br>
              <a:rPr lang="pt-BR" sz="2000" dirty="0"/>
            </a:br>
            <a:endParaRPr lang="pt-BR" sz="2000" dirty="0"/>
          </a:p>
          <a:p>
            <a:pPr eaLnBrk="1" hangingPunct="1">
              <a:lnSpc>
                <a:spcPct val="90000"/>
              </a:lnSpc>
            </a:pPr>
            <a:endParaRPr lang="pt-BR" dirty="0"/>
          </a:p>
        </p:txBody>
      </p:sp>
      <p:pic>
        <p:nvPicPr>
          <p:cNvPr id="5" name="Imagem 4" descr="cid:image001.png@01D14871.F66FA0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60648"/>
            <a:ext cx="18383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467544" y="1412776"/>
                <a:ext cx="80648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/>
                  <a:t>O </a:t>
                </a:r>
                <a:r>
                  <a:rPr lang="pt-BR" dirty="0" err="1" smtClean="0"/>
                  <a:t>HeapSort</a:t>
                </a:r>
                <a:r>
                  <a:rPr lang="pt-BR" dirty="0" smtClean="0"/>
                  <a:t> é um algoritmo de ordenação baseado em estruturas </a:t>
                </a:r>
                <a:r>
                  <a:rPr lang="pt-BR" dirty="0" err="1" smtClean="0"/>
                  <a:t>heap</a:t>
                </a:r>
                <a:r>
                  <a:rPr lang="pt-BR" dirty="0" smtClean="0"/>
                  <a:t>. Consegue ordenar arranjos em complexidade 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 smtClean="0"/>
                  <a:t>).</a:t>
                </a:r>
              </a:p>
              <a:p>
                <a:endParaRPr lang="pt-BR" dirty="0" smtClean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 smtClean="0"/>
                  <a:t>A ideia do </a:t>
                </a:r>
                <a:r>
                  <a:rPr lang="pt-BR" dirty="0" err="1" smtClean="0"/>
                  <a:t>HeapSort</a:t>
                </a:r>
                <a:r>
                  <a:rPr lang="pt-BR" dirty="0" smtClean="0"/>
                  <a:t> é encontrar o maior elemento e colocar ele na primeira posição, repetindo esse procedimento de forma recursiva para todos os elementos.</a:t>
                </a:r>
              </a:p>
              <a:p>
                <a:endParaRPr lang="pt-BR" dirty="0" smtClean="0"/>
              </a:p>
              <a:p>
                <a:endParaRPr lang="pt-BR" dirty="0"/>
              </a:p>
              <a:p>
                <a:endParaRPr lang="pt-B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064896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680" t="-9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22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procedimento de ordenação, em alto nível, pode ser visualizado como:</a:t>
            </a:r>
          </a:p>
          <a:p>
            <a:endParaRPr lang="pt-BR" dirty="0" smtClean="0"/>
          </a:p>
          <a:p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Crie um </a:t>
            </a:r>
            <a:r>
              <a:rPr lang="pt-BR" dirty="0" err="1" smtClean="0"/>
              <a:t>heap</a:t>
            </a:r>
            <a:r>
              <a:rPr lang="pt-BR" dirty="0" smtClean="0"/>
              <a:t> máximo com os valores de entrada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Nesse ponto o maior valor estará na raiz da árvore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Troque ele pelo último valor do </a:t>
            </a:r>
            <a:r>
              <a:rPr lang="pt-BR" dirty="0" err="1" smtClean="0"/>
              <a:t>heap</a:t>
            </a:r>
            <a:r>
              <a:rPr lang="pt-BR" dirty="0"/>
              <a:t> </a:t>
            </a:r>
            <a:r>
              <a:rPr lang="pt-BR" dirty="0" smtClean="0"/>
              <a:t>e decremente a altura do </a:t>
            </a:r>
            <a:r>
              <a:rPr lang="pt-BR" dirty="0" err="1" smtClean="0"/>
              <a:t>heap</a:t>
            </a:r>
            <a:r>
              <a:rPr lang="pt-BR" dirty="0" smtClean="0"/>
              <a:t> em um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Repita o procedimento enquanto o tamanho do </a:t>
            </a:r>
            <a:r>
              <a:rPr lang="pt-BR" dirty="0" err="1" smtClean="0"/>
              <a:t>heap</a:t>
            </a:r>
            <a:r>
              <a:rPr lang="pt-BR" dirty="0" smtClean="0"/>
              <a:t> for maior que um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67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processo de “</a:t>
            </a:r>
            <a:r>
              <a:rPr lang="pt-BR" dirty="0" err="1" smtClean="0"/>
              <a:t>heapificar</a:t>
            </a:r>
            <a:r>
              <a:rPr lang="pt-BR" dirty="0" smtClean="0"/>
              <a:t>” um nó só pode ser aplicado a um nó cujos filhos estejam </a:t>
            </a:r>
            <a:r>
              <a:rPr lang="pt-BR" dirty="0" err="1" smtClean="0"/>
              <a:t>heapificados</a:t>
            </a:r>
            <a:r>
              <a:rPr lang="pt-BR" dirty="0" smtClean="0"/>
              <a:t>. </a:t>
            </a:r>
          </a:p>
          <a:p>
            <a:endParaRPr lang="pt-BR" dirty="0"/>
          </a:p>
          <a:p>
            <a:r>
              <a:rPr lang="pt-BR" dirty="0" smtClean="0"/>
              <a:t>Dessa forma, devemos aplicar a </a:t>
            </a:r>
            <a:r>
              <a:rPr lang="pt-BR" dirty="0" err="1" smtClean="0"/>
              <a:t>heapificação</a:t>
            </a:r>
            <a:r>
              <a:rPr lang="pt-BR" dirty="0" smtClean="0"/>
              <a:t> de baixo para cima na árvore, começando pelas folhas até chegar na raiz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50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Heapficação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 de </a:t>
            </a:r>
            <a:r>
              <a:rPr lang="pt-BR" dirty="0" err="1" smtClean="0"/>
              <a:t>heapficação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31" y="2132856"/>
            <a:ext cx="3734180" cy="40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8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>
                <a:solidFill>
                  <a:srgbClr val="FF781D"/>
                </a:solidFill>
                <a:latin typeface="Arial" charset="0"/>
              </a:rPr>
              <a:t>Heapficação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processo de </a:t>
            </a:r>
            <a:r>
              <a:rPr lang="pt-BR" dirty="0" err="1" smtClean="0"/>
              <a:t>heapficação</a:t>
            </a:r>
            <a:r>
              <a:rPr lang="pt-BR" dirty="0" smtClean="0"/>
              <a:t> começa pelas folhas: 5,1,3. </a:t>
            </a:r>
          </a:p>
          <a:p>
            <a:r>
              <a:rPr lang="pt-BR" dirty="0" smtClean="0"/>
              <a:t>Em nenhum desses casos precisamos alterar a árvore.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30" y="2613104"/>
            <a:ext cx="3967245" cy="37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>
                <a:solidFill>
                  <a:srgbClr val="FF781D"/>
                </a:solidFill>
                <a:latin typeface="Arial" charset="0"/>
              </a:rPr>
              <a:t>Heapficação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Ao aplicar a </a:t>
            </a:r>
            <a:r>
              <a:rPr lang="pt-BR" dirty="0" err="1" smtClean="0"/>
              <a:t>heapificação</a:t>
            </a:r>
            <a:r>
              <a:rPr lang="pt-BR" dirty="0" smtClean="0"/>
              <a:t> para a raiz percebemos que há necessidade de trocar valores.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6" y="2613104"/>
            <a:ext cx="3862299" cy="38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79208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36106"/>
            <a:ext cx="7164288" cy="41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442147" cy="42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96" y="2132856"/>
            <a:ext cx="7488832" cy="43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>
                <a:solidFill>
                  <a:srgbClr val="FF781D"/>
                </a:solidFill>
                <a:latin typeface="Arial" charset="0"/>
              </a:rPr>
              <a:t>Conteúdo Programático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337168"/>
              </p:ext>
            </p:extLst>
          </p:nvPr>
        </p:nvGraphicFramePr>
        <p:xfrm>
          <a:off x="1007604" y="836712"/>
          <a:ext cx="7128792" cy="5778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896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2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u="sng" dirty="0">
                          <a:effectLst/>
                        </a:rPr>
                        <a:t>Sessão</a:t>
                      </a:r>
                      <a:endParaRPr lang="pt-BR" sz="1400" u="sng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u="sng" dirty="0">
                          <a:effectLst/>
                        </a:rPr>
                        <a:t>Conteúdo </a:t>
                      </a:r>
                      <a:endParaRPr lang="pt-BR" sz="1400" u="sng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/>
                          <a:ea typeface="Times New Roman"/>
                        </a:rPr>
                        <a:t>12/04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XP e banco de dados</a:t>
                      </a:r>
                      <a:endParaRPr lang="pt-BR" sz="1400" i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17/04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I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ntrodução de estruturas de dados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/>
                          <a:ea typeface="Times New Roman"/>
                        </a:rPr>
                        <a:t>19/04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Arrays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Matrizes e Ordenação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/>
                          <a:ea typeface="Times New Roman"/>
                        </a:rPr>
                        <a:t>24/04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Recursão - fatoriais, Fibonacci, busca binária, busca ternária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Times New Roman"/>
                          <a:ea typeface="Times New Roman"/>
                        </a:rPr>
                        <a:t>26/04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Lista Ligada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03/05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Pilha, Fila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08/05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10/05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Árvore Binária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15/05</a:t>
                      </a: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Heap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17/05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Grafos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3F9FA"/>
                    </a:solidFill>
                  </a:tcPr>
                </a:tc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22/05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Quadtree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Octrees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424127460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24/05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Prova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xmlns="" val="188974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1874441"/>
            <a:ext cx="7740352" cy="44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60" y="2060848"/>
            <a:ext cx="6948264" cy="40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Exemplos de uso do algoritmo </a:t>
            </a:r>
            <a:r>
              <a:rPr lang="pt-BR" dirty="0" err="1" smtClean="0"/>
              <a:t>HeapSort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2336106"/>
            <a:ext cx="7164288" cy="41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HeapSort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Passar o algoritmo com os alunos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Mostar</a:t>
            </a:r>
            <a:r>
              <a:rPr lang="pt-BR" dirty="0" smtClean="0"/>
              <a:t> complexidade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6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Estrutura de dados em árvore com algumas propriedades específicas: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uma </a:t>
            </a:r>
            <a:r>
              <a:rPr lang="pt-BR" dirty="0"/>
              <a:t>á</a:t>
            </a:r>
            <a:r>
              <a:rPr lang="pt-BR" dirty="0" smtClean="0"/>
              <a:t>rvore completa (todos os níveis, com exceção do último tem que ser preenchidos)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 </a:t>
            </a:r>
            <a:r>
              <a:rPr lang="pt-BR" dirty="0" err="1" smtClean="0"/>
              <a:t>Heap</a:t>
            </a:r>
            <a:r>
              <a:rPr lang="pt-BR" dirty="0" smtClean="0"/>
              <a:t> binário sempre será um Min </a:t>
            </a:r>
            <a:r>
              <a:rPr lang="pt-BR" dirty="0" err="1" smtClean="0"/>
              <a:t>Heap</a:t>
            </a:r>
            <a:r>
              <a:rPr lang="pt-BR" dirty="0" smtClean="0"/>
              <a:t> ou Max </a:t>
            </a:r>
            <a:r>
              <a:rPr lang="pt-BR" dirty="0" err="1" smtClean="0"/>
              <a:t>Heap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 </a:t>
            </a:r>
            <a:r>
              <a:rPr lang="pt-BR" dirty="0" err="1" smtClean="0"/>
              <a:t>Heap</a:t>
            </a:r>
            <a:r>
              <a:rPr lang="pt-BR" dirty="0" smtClean="0"/>
              <a:t> mínimo tem em sua raiz o menor elemento possível do conjunto. Essa propriedade também se aplica as </a:t>
            </a:r>
            <a:r>
              <a:rPr lang="pt-BR" dirty="0" err="1" smtClean="0"/>
              <a:t>subárvores</a:t>
            </a:r>
            <a:r>
              <a:rPr lang="pt-BR" dirty="0" smtClean="0"/>
              <a:t> do </a:t>
            </a:r>
            <a:r>
              <a:rPr lang="pt-BR" dirty="0" err="1" smtClean="0"/>
              <a:t>heap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dirty="0" err="1"/>
              <a:t>Heap</a:t>
            </a:r>
            <a:r>
              <a:rPr lang="pt-BR" dirty="0"/>
              <a:t> </a:t>
            </a:r>
            <a:r>
              <a:rPr lang="pt-BR" dirty="0" smtClean="0"/>
              <a:t>máximo </a:t>
            </a:r>
            <a:r>
              <a:rPr lang="pt-BR" dirty="0"/>
              <a:t>tem em sua raiz o </a:t>
            </a:r>
            <a:r>
              <a:rPr lang="pt-BR" dirty="0" smtClean="0"/>
              <a:t>maior </a:t>
            </a:r>
            <a:r>
              <a:rPr lang="pt-BR" dirty="0"/>
              <a:t>elemento possível do conjunto. Essa propriedade também se aplica as </a:t>
            </a:r>
            <a:r>
              <a:rPr lang="pt-BR" dirty="0" err="1"/>
              <a:t>subárvores</a:t>
            </a:r>
            <a:r>
              <a:rPr lang="pt-BR" dirty="0"/>
              <a:t> do </a:t>
            </a:r>
            <a:r>
              <a:rPr lang="pt-BR" dirty="0" err="1"/>
              <a:t>heap</a:t>
            </a:r>
            <a:r>
              <a:rPr lang="pt-BR" dirty="0"/>
              <a:t>.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1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80928"/>
            <a:ext cx="7941398" cy="24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Tipicamente </a:t>
            </a:r>
            <a:r>
              <a:rPr lang="pt-BR" dirty="0" err="1" smtClean="0"/>
              <a:t>Heap’s</a:t>
            </a:r>
            <a:r>
              <a:rPr lang="pt-BR" dirty="0" smtClean="0"/>
              <a:t> são representados usando vetores (denominado V para exemplo didático) onde: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 V[0] é a raiz do meu </a:t>
            </a:r>
            <a:r>
              <a:rPr lang="pt-BR" dirty="0" err="1" smtClean="0"/>
              <a:t>heap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estar completo em todos os níveis, exceto o último (não sendo obrigatório o preenchimento deste) satisfaz a seguinte relação: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V[1/2] retorna o nó pai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V[(2*i)+1] retorna o filho da esquerda</a:t>
            </a:r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V[(2*i</a:t>
            </a:r>
            <a:r>
              <a:rPr lang="pt-BR" dirty="0" smtClean="0"/>
              <a:t>)+2] </a:t>
            </a:r>
            <a:r>
              <a:rPr lang="pt-BR" dirty="0"/>
              <a:t>retorna o filho da </a:t>
            </a:r>
            <a:r>
              <a:rPr lang="pt-BR" dirty="0" smtClean="0"/>
              <a:t>direita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2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Fazer um exemplo com os alunos das equações apresentadas.</a:t>
            </a:r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1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52736"/>
            <a:ext cx="4392488" cy="51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 árvores </a:t>
            </a:r>
            <a:r>
              <a:rPr lang="pt-BR" dirty="0" err="1" smtClean="0"/>
              <a:t>Heap</a:t>
            </a:r>
            <a:r>
              <a:rPr lang="pt-BR" dirty="0" smtClean="0"/>
              <a:t> tem algumas aplicações na ciência da computação. Podemos citar o algoritmo de ordenação </a:t>
            </a:r>
            <a:r>
              <a:rPr lang="pt-BR" dirty="0" err="1" smtClean="0"/>
              <a:t>heapSort</a:t>
            </a:r>
            <a:r>
              <a:rPr lang="pt-BR" dirty="0" smtClean="0"/>
              <a:t>, filas de prioridade, grafos pois os algoritmos de </a:t>
            </a:r>
            <a:r>
              <a:rPr lang="pt-BR" dirty="0" err="1" smtClean="0"/>
              <a:t>Dijsktra</a:t>
            </a:r>
            <a:r>
              <a:rPr lang="pt-BR" dirty="0" smtClean="0"/>
              <a:t> e </a:t>
            </a:r>
            <a:r>
              <a:rPr lang="pt-BR" dirty="0" err="1" smtClean="0"/>
              <a:t>Prim</a:t>
            </a:r>
            <a:r>
              <a:rPr lang="pt-BR" dirty="0" smtClean="0"/>
              <a:t> usam essas estruturas.</a:t>
            </a:r>
          </a:p>
          <a:p>
            <a:endParaRPr lang="pt-BR" dirty="0"/>
          </a:p>
          <a:p>
            <a:endParaRPr lang="pt-BR" dirty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642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5146" y="131763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2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BR" sz="3600" dirty="0" err="1" smtClean="0">
                <a:solidFill>
                  <a:srgbClr val="FF781D"/>
                </a:solidFill>
                <a:latin typeface="Arial" charset="0"/>
              </a:rPr>
              <a:t>Heap</a:t>
            </a:r>
            <a:endParaRPr lang="pt-BR" sz="3600" dirty="0">
              <a:solidFill>
                <a:srgbClr val="FF781D"/>
              </a:solidFill>
              <a:latin typeface="Arial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7544" y="1412776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 operações que podemos realizar em uma estrutura de </a:t>
            </a:r>
            <a:r>
              <a:rPr lang="pt-BR" dirty="0" err="1" smtClean="0"/>
              <a:t>Heap</a:t>
            </a:r>
            <a:r>
              <a:rPr lang="pt-BR" dirty="0" smtClean="0"/>
              <a:t> são: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getRoot</a:t>
            </a:r>
            <a:r>
              <a:rPr lang="pt-BR" dirty="0" smtClean="0"/>
              <a:t> para pegar a raiz de um </a:t>
            </a:r>
            <a:r>
              <a:rPr lang="pt-BR" dirty="0" err="1" smtClean="0"/>
              <a:t>heap</a:t>
            </a:r>
            <a:r>
              <a:rPr lang="pt-BR" dirty="0" smtClean="0"/>
              <a:t>, seja ele min ou </a:t>
            </a:r>
            <a:r>
              <a:rPr lang="pt-BR" dirty="0" err="1" smtClean="0"/>
              <a:t>max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extractRoot</a:t>
            </a:r>
            <a:r>
              <a:rPr lang="pt-BR" dirty="0" smtClean="0"/>
              <a:t> para remover a raiz do </a:t>
            </a:r>
            <a:r>
              <a:rPr lang="pt-BR" dirty="0" err="1" smtClean="0"/>
              <a:t>heap</a:t>
            </a:r>
            <a:r>
              <a:rPr lang="pt-BR" dirty="0" smtClean="0"/>
              <a:t>, </a:t>
            </a:r>
            <a:r>
              <a:rPr lang="pt-BR" dirty="0"/>
              <a:t>seja ele min ou </a:t>
            </a:r>
            <a:r>
              <a:rPr lang="pt-BR" dirty="0" err="1" smtClean="0"/>
              <a:t>max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Insert</a:t>
            </a:r>
            <a:r>
              <a:rPr lang="pt-BR" dirty="0" smtClean="0"/>
              <a:t> - sempre mantendo a propriedade de </a:t>
            </a:r>
            <a:r>
              <a:rPr lang="pt-BR" dirty="0" err="1" smtClean="0"/>
              <a:t>heap</a:t>
            </a:r>
            <a:r>
              <a:rPr lang="pt-B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Delete - sempre </a:t>
            </a:r>
            <a:r>
              <a:rPr lang="pt-BR" dirty="0"/>
              <a:t>mantendo a propriedade de </a:t>
            </a:r>
            <a:r>
              <a:rPr lang="pt-BR" dirty="0" err="1"/>
              <a:t>heap</a:t>
            </a:r>
            <a:r>
              <a:rPr lang="pt-BR" dirty="0"/>
              <a:t> 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5848441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583</Words>
  <Application>Microsoft Office PowerPoint</Application>
  <PresentationFormat>Apresentação na tela (4:3)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Design padrão</vt:lpstr>
      <vt:lpstr>Disciplina: Técnicas de programação para Games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Senac - Departamento Nacional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CCC18</dc:creator>
  <cp:lastModifiedBy>Professor Arthur Workout</cp:lastModifiedBy>
  <cp:revision>187</cp:revision>
  <cp:lastPrinted>2016-03-04T15:15:56Z</cp:lastPrinted>
  <dcterms:created xsi:type="dcterms:W3CDTF">2012-03-14T19:46:11Z</dcterms:created>
  <dcterms:modified xsi:type="dcterms:W3CDTF">2018-04-26T16:14:18Z</dcterms:modified>
</cp:coreProperties>
</file>